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5" r:id="rId3"/>
    <p:sldId id="306" r:id="rId4"/>
    <p:sldId id="258" r:id="rId5"/>
    <p:sldId id="307" r:id="rId6"/>
    <p:sldId id="310" r:id="rId7"/>
    <p:sldId id="312" r:id="rId8"/>
    <p:sldId id="339" r:id="rId9"/>
    <p:sldId id="313" r:id="rId10"/>
    <p:sldId id="309" r:id="rId11"/>
    <p:sldId id="322" r:id="rId12"/>
    <p:sldId id="314" r:id="rId13"/>
    <p:sldId id="323" r:id="rId14"/>
    <p:sldId id="315" r:id="rId15"/>
    <p:sldId id="324" r:id="rId16"/>
    <p:sldId id="316" r:id="rId17"/>
    <p:sldId id="325" r:id="rId18"/>
    <p:sldId id="340" r:id="rId19"/>
    <p:sldId id="317" r:id="rId20"/>
    <p:sldId id="318" r:id="rId21"/>
    <p:sldId id="319" r:id="rId22"/>
    <p:sldId id="326" r:id="rId23"/>
    <p:sldId id="320" r:id="rId24"/>
    <p:sldId id="321" r:id="rId25"/>
    <p:sldId id="328" r:id="rId26"/>
    <p:sldId id="330" r:id="rId27"/>
    <p:sldId id="329" r:id="rId28"/>
    <p:sldId id="337" r:id="rId29"/>
    <p:sldId id="331" r:id="rId30"/>
    <p:sldId id="341" r:id="rId31"/>
    <p:sldId id="333" r:id="rId32"/>
    <p:sldId id="335" r:id="rId33"/>
    <p:sldId id="334" r:id="rId34"/>
    <p:sldId id="33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2015-05-12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t>2015-05-12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964873" y="1400660"/>
            <a:ext cx="7444563" cy="1288160"/>
          </a:xfrm>
        </p:spPr>
        <p:txBody>
          <a:bodyPr/>
          <a:lstStyle/>
          <a:p>
            <a:pPr algn="l"/>
            <a:r>
              <a:rPr lang="ko-KR" altLang="en-US" dirty="0" smtClean="0"/>
              <a:t>색상과 </a:t>
            </a:r>
            <a:r>
              <a:rPr lang="ko-KR" altLang="en-US" smtClean="0"/>
              <a:t>배경 스타일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08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64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background-color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3731" y="1520825"/>
            <a:ext cx="10098832" cy="507591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문서의 요소에 배경색 지정</a:t>
            </a:r>
            <a:endParaRPr lang="en-US" altLang="ko-KR" smtClean="0"/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웹 문서 전체의 배경색을 지정하려면 </a:t>
            </a:r>
            <a:r>
              <a:rPr lang="en-US" altLang="ko-KR" smtClean="0"/>
              <a:t>body </a:t>
            </a:r>
            <a:r>
              <a:rPr lang="ko-KR" altLang="en-US" smtClean="0"/>
              <a:t>요소의 </a:t>
            </a:r>
            <a:r>
              <a:rPr lang="en-US" altLang="ko-KR" smtClean="0"/>
              <a:t>background-color </a:t>
            </a:r>
            <a:r>
              <a:rPr lang="ko-KR" altLang="en-US" smtClean="0"/>
              <a:t>속성을 조절한다</a:t>
            </a:r>
            <a:r>
              <a:rPr lang="en-US" altLang="ko-KR" smtClean="0"/>
              <a:t>. </a:t>
            </a:r>
            <a:r>
              <a:rPr lang="ko-KR" altLang="en-US" smtClean="0"/>
              <a:t>이외에도 다양한 요소에 배경색을 지정할 수 있다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r>
              <a:rPr lang="en-US" altLang="ko-KR" smtClean="0"/>
              <a:t>16</a:t>
            </a:r>
            <a:r>
              <a:rPr lang="ko-KR" altLang="en-US" smtClean="0"/>
              <a:t>진수나 </a:t>
            </a:r>
            <a:r>
              <a:rPr lang="en-US" altLang="ko-KR" smtClean="0"/>
              <a:t>rgb </a:t>
            </a:r>
            <a:r>
              <a:rPr lang="ko-KR" altLang="en-US" smtClean="0"/>
              <a:t>값</a:t>
            </a:r>
            <a:r>
              <a:rPr lang="en-US" altLang="ko-KR" smtClean="0"/>
              <a:t>, rgba </a:t>
            </a:r>
            <a:r>
              <a:rPr lang="ko-KR" altLang="en-US" smtClean="0"/>
              <a:t>값</a:t>
            </a:r>
            <a:r>
              <a:rPr lang="en-US" altLang="ko-KR" smtClean="0"/>
              <a:t> </a:t>
            </a:r>
            <a:r>
              <a:rPr lang="ko-KR" altLang="en-US" smtClean="0"/>
              <a:t>또는 색상 이름을 사용한다</a:t>
            </a:r>
            <a:r>
              <a:rPr lang="en-US" altLang="ko-KR" smtClean="0"/>
              <a:t>. </a:t>
            </a:r>
          </a:p>
          <a:p>
            <a:pPr marL="457200" indent="-457200">
              <a:lnSpc>
                <a:spcPct val="170000"/>
              </a:lnSpc>
            </a:pPr>
            <a:r>
              <a:rPr lang="ko-KR" altLang="en-US" smtClean="0"/>
              <a:t>문서의</a:t>
            </a:r>
            <a:r>
              <a:rPr lang="en-US" altLang="ko-KR" smtClean="0"/>
              <a:t> </a:t>
            </a:r>
            <a:r>
              <a:rPr lang="ko-KR" altLang="en-US" smtClean="0"/>
              <a:t>배경색은 상속되지 않는다</a:t>
            </a:r>
            <a:r>
              <a:rPr lang="en-US" altLang="ko-KR" smtClean="0"/>
              <a:t>.</a:t>
            </a:r>
          </a:p>
          <a:p>
            <a:pPr marL="457200" indent="-457200">
              <a:lnSpc>
                <a:spcPct val="170000"/>
              </a:lnSpc>
            </a:pPr>
            <a:endParaRPr lang="en-US" altLang="ko-KR" smtClean="0"/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smtClean="0"/>
              <a:t>예</a:t>
            </a:r>
            <a:r>
              <a:rPr lang="en-US" altLang="ko-KR" smtClean="0"/>
              <a:t>) body {background-color:green; }, h1 { background-color:#eeeeee; }</a:t>
            </a:r>
          </a:p>
          <a:p>
            <a:pPr>
              <a:lnSpc>
                <a:spcPct val="17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10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94" y="1410277"/>
            <a:ext cx="5472927" cy="2477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4203" b="42355"/>
          <a:stretch/>
        </p:blipFill>
        <p:spPr>
          <a:xfrm>
            <a:off x="1487055" y="4553527"/>
            <a:ext cx="3271041" cy="173643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8" y="696760"/>
            <a:ext cx="3409223" cy="59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1" y="1175543"/>
            <a:ext cx="4991323" cy="353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5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background-image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72704" y="2313927"/>
            <a:ext cx="11117262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지정하기 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배경 이미지 파일 경로 지정</a:t>
            </a:r>
            <a:endParaRPr lang="en-US" altLang="ko-KR" sz="2400" smtClean="0"/>
          </a:p>
          <a:p>
            <a:pPr fontAlgn="base"/>
            <a:r>
              <a:rPr lang="ko-KR" altLang="en-US" sz="2400" smtClean="0"/>
              <a:t>상대 경로 또는 절대 경로 사용</a:t>
            </a:r>
            <a:r>
              <a:rPr lang="en-US" altLang="ko-KR" sz="2400" smtClean="0"/>
              <a:t> 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body {background-image: url("bg1.jpg"); </a:t>
            </a:r>
            <a:endParaRPr lang="ko-KR" altLang="en-US" sz="2400" smtClean="0"/>
          </a:p>
          <a:p>
            <a:pPr marL="0" indent="0" fontAlgn="base">
              <a:buNone/>
            </a:pPr>
            <a:r>
              <a:rPr lang="en-US" altLang="ko-KR" sz="2400" smtClean="0"/>
              <a:t>table {background-image: url("table_bg.jpg");</a:t>
            </a:r>
            <a:endParaRPr lang="ko-KR" altLang="en-US" sz="2400" smtClean="0"/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background-image: url("</a:t>
            </a:r>
            <a:r>
              <a:rPr lang="ko-KR" altLang="en-US" sz="2000" b="1"/>
              <a:t>파일 경로</a:t>
            </a:r>
            <a:r>
              <a:rPr lang="en-US" altLang="ko-KR" sz="2000" b="1"/>
              <a:t>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2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52" y="1721081"/>
            <a:ext cx="6562725" cy="1657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52" y="3777926"/>
            <a:ext cx="5286375" cy="238125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52" y="927619"/>
            <a:ext cx="3483903" cy="465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background-repeat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08586" y="2074781"/>
            <a:ext cx="10870293" cy="438467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 반복 여부와</a:t>
            </a:r>
            <a:r>
              <a:rPr lang="en-US" altLang="ko-KR" sz="2400" smtClean="0"/>
              <a:t> </a:t>
            </a:r>
            <a:r>
              <a:rPr lang="ko-KR" altLang="en-US" sz="2400" smtClean="0"/>
              <a:t>반복 방향 지정</a:t>
            </a:r>
            <a:endParaRPr lang="en-US" altLang="ko-KR" sz="2400" smtClean="0"/>
          </a:p>
          <a:p>
            <a:pPr marL="0" indent="0">
              <a:buNone/>
            </a:pPr>
            <a:endParaRPr lang="en-US" altLang="ko-KR" sz="2400"/>
          </a:p>
          <a:p>
            <a:pPr marL="0" indent="0">
              <a:buNone/>
            </a:pPr>
            <a:r>
              <a:rPr lang="ko-KR" altLang="en-US" sz="2400" b="1" smtClean="0"/>
              <a:t>사용가능한</a:t>
            </a:r>
            <a:r>
              <a:rPr lang="en-US" altLang="ko-KR" sz="2400" b="1" smtClean="0"/>
              <a:t> </a:t>
            </a:r>
            <a:r>
              <a:rPr lang="ko-KR" altLang="en-US" sz="2400" b="1" smtClean="0"/>
              <a:t>값</a:t>
            </a:r>
            <a:endParaRPr lang="en-US" altLang="ko-KR" sz="2400" b="1" smtClean="0"/>
          </a:p>
          <a:p>
            <a:pPr marL="457200" indent="-457200" fontAlgn="base"/>
            <a:r>
              <a:rPr lang="en-US" altLang="ko-KR" sz="2400" smtClean="0"/>
              <a:t>repeat : </a:t>
            </a:r>
            <a:r>
              <a:rPr lang="ko-KR" altLang="en-US" sz="2400" smtClean="0"/>
              <a:t>가득찰 때까지 배경 이미지 가로와 세로로 반복</a:t>
            </a:r>
            <a:r>
              <a:rPr lang="en-US" altLang="ko-KR" sz="2400" smtClean="0"/>
              <a:t>. </a:t>
            </a:r>
            <a:r>
              <a:rPr lang="ko-KR" altLang="en-US" sz="2400" smtClean="0"/>
              <a:t>기본값</a:t>
            </a:r>
          </a:p>
          <a:p>
            <a:pPr marL="457200" indent="-457200" fontAlgn="base"/>
            <a:r>
              <a:rPr lang="en-US" altLang="ko-KR" sz="2400" smtClean="0"/>
              <a:t>repeat-x : </a:t>
            </a:r>
            <a:r>
              <a:rPr lang="ko-KR" altLang="en-US" sz="2400" smtClean="0"/>
              <a:t>배경 이미지를 가로로 반복</a:t>
            </a:r>
            <a:r>
              <a:rPr lang="en-US" altLang="ko-KR" sz="2400" smtClean="0"/>
              <a:t>.  repeat-y : </a:t>
            </a:r>
            <a:r>
              <a:rPr lang="ko-KR" altLang="en-US" sz="2400" smtClean="0"/>
              <a:t>배경 이미지를 세로로 반복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pPr marL="457200" indent="-457200" fontAlgn="base"/>
            <a:r>
              <a:rPr lang="en-US" altLang="ko-KR" sz="2400" smtClean="0"/>
              <a:t>no-repeat : </a:t>
            </a:r>
            <a:r>
              <a:rPr lang="ko-KR" altLang="en-US" sz="2400" smtClean="0"/>
              <a:t>배경 이미지 반복하지 않음</a:t>
            </a:r>
            <a:r>
              <a:rPr lang="en-US" altLang="ko-KR" sz="2400" smtClean="0"/>
              <a:t>.</a:t>
            </a:r>
            <a:endParaRPr lang="ko-KR" altLang="en-US" sz="2400" smtClean="0"/>
          </a:p>
          <a:p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/>
              <a:t>예</a:t>
            </a:r>
            <a:r>
              <a:rPr lang="en-US" altLang="ko-KR" sz="2400"/>
              <a:t>)</a:t>
            </a:r>
            <a:endParaRPr lang="ko-KR" altLang="en-US" sz="2400"/>
          </a:p>
          <a:p>
            <a:pPr marL="0" indent="0" fontAlgn="base">
              <a:buNone/>
            </a:pPr>
            <a:r>
              <a:rPr lang="en-US" altLang="ko-KR" sz="2400"/>
              <a:t>body {</a:t>
            </a:r>
          </a:p>
          <a:p>
            <a:pPr marL="0" indent="0" fontAlgn="base">
              <a:buNone/>
            </a:pPr>
            <a:r>
              <a:rPr lang="en-US" altLang="ko-KR" sz="2400"/>
              <a:t>   background-image : url("bg1.jpg");</a:t>
            </a:r>
          </a:p>
          <a:p>
            <a:pPr marL="0" indent="0" fontAlgn="base">
              <a:buNone/>
            </a:pPr>
            <a:r>
              <a:rPr lang="en-US" altLang="ko-KR" sz="2400"/>
              <a:t>   background-repeat : repeat-x;</a:t>
            </a:r>
          </a:p>
          <a:p>
            <a:pPr marL="0" indent="0" fontAlgn="base">
              <a:buNone/>
            </a:pPr>
            <a:r>
              <a:rPr lang="en-US" altLang="ko-KR" sz="2400"/>
              <a:t>}</a:t>
            </a:r>
          </a:p>
          <a:p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381045" y="1262197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background-repeat : </a:t>
            </a:r>
            <a:r>
              <a:rPr lang="ko-KR" altLang="en-US" sz="2000" b="1" smtClean="0"/>
              <a:t>속성 값</a:t>
            </a:r>
            <a:r>
              <a:rPr lang="en-US" altLang="ko-KR" sz="2000" b="1" smtClean="0"/>
              <a:t>;</a:t>
            </a:r>
            <a:endParaRPr lang="en-US" altLang="ko-KR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63689" y="1354530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67" y="1519140"/>
            <a:ext cx="5185007" cy="1151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50" y="3400132"/>
            <a:ext cx="4057650" cy="2371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640" y="1296955"/>
            <a:ext cx="5704591" cy="15956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22" y="3306341"/>
            <a:ext cx="4326927" cy="260824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29" y="767946"/>
            <a:ext cx="3093893" cy="45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2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background-position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849086" y="1520825"/>
            <a:ext cx="10431624" cy="50889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400" smtClean="0"/>
              <a:t>배경 이미지를 반복하지 않고 한번만 표시할 경우에 특정한 위치에 배경 이미지를 배치할 수 있음</a:t>
            </a:r>
            <a:endParaRPr lang="en-US" altLang="ko-KR" sz="2400" smtClean="0"/>
          </a:p>
          <a:p>
            <a:pPr fontAlgn="base"/>
            <a:endParaRPr lang="en-US" altLang="ko-KR" sz="2400"/>
          </a:p>
          <a:p>
            <a:pPr marL="0" indent="0">
              <a:buNone/>
            </a:pPr>
            <a:r>
              <a:rPr lang="ko-KR" altLang="en-US" sz="2400" b="1"/>
              <a:t>① 백분율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가로 위치와 세로 위치를 </a:t>
            </a:r>
            <a:r>
              <a:rPr lang="en-US" altLang="ko-KR" sz="2400"/>
              <a:t>%</a:t>
            </a:r>
            <a:r>
              <a:rPr lang="ko-KR" altLang="en-US" sz="2400"/>
              <a:t>로 나타냄</a:t>
            </a:r>
            <a:r>
              <a:rPr lang="en-US" altLang="ko-KR" sz="2400"/>
              <a:t>.</a:t>
            </a:r>
          </a:p>
          <a:p>
            <a:pPr marL="0" indent="0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background-postion</a:t>
            </a:r>
            <a:r>
              <a:rPr lang="en-US" altLang="ko-KR" sz="2400"/>
              <a:t>: 0% 0% </a:t>
            </a:r>
            <a:r>
              <a:rPr lang="en-US" altLang="ko-KR" sz="2400" smtClean="0"/>
              <a:t>, background-position </a:t>
            </a:r>
            <a:r>
              <a:rPr lang="en-US" altLang="ko-KR" sz="2400"/>
              <a:t>: 20% 60%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b="1"/>
              <a:t>② 길이 </a:t>
            </a:r>
            <a:r>
              <a:rPr lang="ko-KR" altLang="en-US" sz="2400" b="1" smtClean="0"/>
              <a:t>길이 </a:t>
            </a:r>
            <a:r>
              <a:rPr lang="en-US" altLang="ko-KR" sz="2400" b="1" smtClean="0"/>
              <a:t>: </a:t>
            </a:r>
            <a:r>
              <a:rPr lang="ko-KR" altLang="en-US" sz="2400" smtClean="0"/>
              <a:t>배경 </a:t>
            </a:r>
            <a:r>
              <a:rPr lang="ko-KR" altLang="en-US" sz="2400"/>
              <a:t>이미지의 위치를 직접 길이로 지정</a:t>
            </a:r>
            <a:endParaRPr lang="en-US" altLang="ko-KR" sz="240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 smtClean="0"/>
              <a:t>) background-position:30px </a:t>
            </a:r>
            <a:r>
              <a:rPr lang="en-US" altLang="ko-KR" sz="2400"/>
              <a:t>20px;</a:t>
            </a:r>
          </a:p>
          <a:p>
            <a:pPr marL="0" indent="0" fontAlgn="base">
              <a:buNone/>
            </a:pPr>
            <a:r>
              <a:rPr lang="ko-KR" altLang="en-US" sz="2400" b="1"/>
              <a:t>③ 키워드 </a:t>
            </a:r>
            <a:r>
              <a:rPr lang="en-US" altLang="ko-KR" sz="2400"/>
              <a:t>- top, left, center, right, top, middle, bottom</a:t>
            </a:r>
            <a:endParaRPr lang="ko-KR" altLang="en-US" sz="2400"/>
          </a:p>
          <a:p>
            <a:pPr marL="0" indent="0" fontAlgn="base">
              <a:buNone/>
            </a:pPr>
            <a:r>
              <a:rPr lang="ko-KR" altLang="en-US" sz="2400" smtClean="0"/>
              <a:t>가로 </a:t>
            </a:r>
            <a:r>
              <a:rPr lang="ko-KR" altLang="en-US" sz="2400"/>
              <a:t>배치는 </a:t>
            </a:r>
            <a:r>
              <a:rPr lang="en-US" altLang="ko-KR" sz="2400" b="1"/>
              <a:t>left</a:t>
            </a:r>
            <a:r>
              <a:rPr lang="ko-KR" altLang="en-US" sz="2400" b="1"/>
              <a:t>와 </a:t>
            </a:r>
            <a:r>
              <a:rPr lang="en-US" altLang="ko-KR" sz="2400" b="1"/>
              <a:t>center, top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세로 배치는 </a:t>
            </a:r>
            <a:r>
              <a:rPr lang="en-US" altLang="ko-KR" sz="2400" b="1" smtClean="0"/>
              <a:t>top</a:t>
            </a:r>
            <a:r>
              <a:rPr lang="ko-KR" altLang="en-US" sz="2400" smtClean="0"/>
              <a:t>과 </a:t>
            </a:r>
            <a:r>
              <a:rPr lang="en-US" altLang="ko-KR" sz="2400" b="1" smtClean="0"/>
              <a:t>bottom, center </a:t>
            </a:r>
            <a:r>
              <a:rPr lang="ko-KR" altLang="en-US" sz="2400" smtClean="0"/>
              <a:t>중에서 선택</a:t>
            </a:r>
            <a:endParaRPr lang="en-US" altLang="ko-KR" sz="2400" smtClean="0"/>
          </a:p>
          <a:p>
            <a:pPr marL="0" indent="0" fontAlgn="base">
              <a:buNone/>
            </a:pPr>
            <a:r>
              <a:rPr lang="ko-KR" altLang="en-US" sz="2400" smtClean="0"/>
              <a:t>   예</a:t>
            </a:r>
            <a:r>
              <a:rPr lang="en-US" altLang="ko-KR" sz="2400"/>
              <a:t>) </a:t>
            </a:r>
            <a:r>
              <a:rPr lang="en-US" altLang="ko-KR" sz="2400" smtClean="0"/>
              <a:t>background-position:center </a:t>
            </a:r>
            <a:r>
              <a:rPr lang="en-US" altLang="ko-KR" sz="2400"/>
              <a:t>bottom</a:t>
            </a:r>
          </a:p>
          <a:p>
            <a:endParaRPr lang="en-US" altLang="ko-KR" sz="2400" smtClean="0"/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16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12" y="1529054"/>
            <a:ext cx="5593534" cy="12794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50" y="3222268"/>
            <a:ext cx="2487483" cy="26538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931" y="1514436"/>
            <a:ext cx="5039697" cy="13086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475" y="3222268"/>
            <a:ext cx="2433935" cy="26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5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72" y="452582"/>
            <a:ext cx="3312274" cy="541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76" y="544945"/>
            <a:ext cx="3510738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2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background-attachment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21566" y="1343543"/>
            <a:ext cx="10300996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sz="2000" smtClean="0"/>
              <a:t>배경 이미지 고정</a:t>
            </a:r>
            <a:endParaRPr lang="en-US" altLang="ko-KR" sz="2000" smtClean="0"/>
          </a:p>
          <a:p>
            <a:pPr marL="0" indent="0" fontAlgn="base">
              <a:buNone/>
            </a:pPr>
            <a:r>
              <a:rPr lang="en-US" altLang="ko-KR" sz="2000" smtClean="0">
                <a:sym typeface="Wingdings" pitchFamily="2" charset="2"/>
              </a:rPr>
              <a:t> </a:t>
            </a:r>
            <a:r>
              <a:rPr lang="ko-KR" altLang="en-US" sz="2000" smtClean="0">
                <a:sym typeface="Wingdings" pitchFamily="2" charset="2"/>
              </a:rPr>
              <a:t>스크롤 막대를 움직이더라도 내용만 스크롤되므로 마치 배경 이미지 위에 내용이 </a:t>
            </a:r>
            <a:r>
              <a:rPr lang="ko-KR" altLang="en-US" sz="2000" smtClean="0"/>
              <a:t>떠 있는 것처럼 보임</a:t>
            </a:r>
            <a:r>
              <a:rPr lang="en-US" altLang="ko-KR" sz="2000" smtClean="0"/>
              <a:t>.</a:t>
            </a:r>
            <a:endParaRPr lang="ko-KR" altLang="en-US" sz="2000" smtClean="0"/>
          </a:p>
          <a:p>
            <a:endParaRPr lang="en-US" altLang="ko-KR" sz="2000" smtClean="0"/>
          </a:p>
          <a:p>
            <a:pPr marL="914400" lvl="1" indent="-457200"/>
            <a:r>
              <a:rPr lang="en-US" altLang="ko-KR" sz="2000" smtClean="0"/>
              <a:t>scroll : </a:t>
            </a:r>
            <a:r>
              <a:rPr lang="ko-KR" altLang="en-US" sz="2000" smtClean="0"/>
              <a:t>배경</a:t>
            </a:r>
            <a:r>
              <a:rPr lang="en-US" altLang="ko-KR" sz="2000" smtClean="0"/>
              <a:t> </a:t>
            </a:r>
            <a:r>
              <a:rPr lang="ko-KR" altLang="en-US" sz="2000" smtClean="0"/>
              <a:t>이미지도 내용 따라서 스크롤 됨</a:t>
            </a:r>
            <a:r>
              <a:rPr lang="en-US" altLang="ko-KR" sz="2000" smtClean="0"/>
              <a:t>. </a:t>
            </a:r>
            <a:r>
              <a:rPr lang="ko-KR" altLang="en-US" sz="2000" smtClean="0"/>
              <a:t>기본값</a:t>
            </a:r>
            <a:endParaRPr lang="en-US" altLang="ko-KR" sz="2000" smtClean="0"/>
          </a:p>
          <a:p>
            <a:pPr marL="914400" lvl="1" indent="-457200"/>
            <a:r>
              <a:rPr lang="en-US" altLang="ko-KR" sz="2000" smtClean="0"/>
              <a:t>fixed : </a:t>
            </a:r>
            <a:r>
              <a:rPr lang="ko-KR" altLang="en-US" sz="2000" smtClean="0"/>
              <a:t>배경</a:t>
            </a:r>
            <a:r>
              <a:rPr lang="en-US" altLang="ko-KR" sz="2000" smtClean="0"/>
              <a:t> </a:t>
            </a:r>
            <a:r>
              <a:rPr lang="ko-KR" altLang="en-US" sz="2000" smtClean="0"/>
              <a:t>이미지가 고정되어 스크롤 되지 않음</a:t>
            </a:r>
            <a:endParaRPr lang="en-US" altLang="ko-KR" sz="2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7" y="4342456"/>
            <a:ext cx="5961434" cy="18342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23" y="4081455"/>
            <a:ext cx="3972682" cy="23562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6" y="3684692"/>
            <a:ext cx="3519632" cy="58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5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33869" y="1716831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색상을 다양하게 꾸며주는 스타일</a:t>
            </a:r>
            <a:endParaRPr lang="ko-KR" altLang="en-US" sz="2000" b="1"/>
          </a:p>
        </p:txBody>
      </p:sp>
      <p:sp>
        <p:nvSpPr>
          <p:cNvPr id="4" name="TextBox 3"/>
          <p:cNvSpPr txBox="1"/>
          <p:nvPr/>
        </p:nvSpPr>
        <p:spPr>
          <a:xfrm>
            <a:off x="2733869" y="2556586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어디든 쓸 수 있는 배경색과 배경 이미지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2733869" y="3293705"/>
            <a:ext cx="4786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그러데이션 효과로 배경 꾸미기</a:t>
            </a:r>
            <a:endParaRPr lang="ko-KR" altLang="en-US" sz="2000" b="1"/>
          </a:p>
        </p:txBody>
      </p:sp>
      <p:sp>
        <p:nvSpPr>
          <p:cNvPr id="6" name="TextBox 5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9592" y="255658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2448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08-3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1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73020" y="1474172"/>
            <a:ext cx="10515730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2000" smtClean="0"/>
              <a:t>배경과 관련된 속성을 한꺼번에 줄여서 표현</a:t>
            </a:r>
            <a:endParaRPr lang="en-US" altLang="ko-KR" sz="2000" smtClean="0"/>
          </a:p>
          <a:p>
            <a:pPr marL="0" indent="0" fontAlgn="base">
              <a:buNone/>
            </a:pPr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endParaRPr lang="ko-KR" altLang="en-US" sz="2000" smtClean="0"/>
          </a:p>
          <a:p>
            <a:pPr marL="0" indent="0" fontAlgn="base">
              <a:buNone/>
            </a:pPr>
            <a:r>
              <a:rPr lang="en-US" altLang="ko-KR" sz="2000" smtClean="0"/>
              <a:t>body {</a:t>
            </a:r>
          </a:p>
          <a:p>
            <a:pPr marL="0" indent="0" fontAlgn="base">
              <a:buNone/>
            </a:pPr>
            <a:r>
              <a:rPr lang="en-US" altLang="ko-KR" sz="2000" smtClean="0"/>
              <a:t>   background: url(bg.jpg) center no-repeat fixed;</a:t>
            </a:r>
          </a:p>
          <a:p>
            <a:pPr marL="0" indent="0" fontAlgn="base">
              <a:buNone/>
            </a:pPr>
            <a:r>
              <a:rPr lang="en-US" altLang="ko-KR" sz="2000" smtClean="0"/>
              <a:t>}</a:t>
            </a:r>
            <a:endParaRPr lang="ko-KR" altLang="en-US" sz="200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7" y="4133824"/>
            <a:ext cx="6641593" cy="18842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96" y="4227396"/>
            <a:ext cx="4343400" cy="17907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67" y="3613065"/>
            <a:ext cx="3362614" cy="52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4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background-size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55779" y="1586138"/>
            <a:ext cx="10581044" cy="438467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mtClean="0"/>
              <a:t>요소 크기에 따라 배경 이미지를 여러 가지 크기로 사용</a:t>
            </a:r>
            <a:endParaRPr lang="en-US" altLang="ko-KR" smtClean="0"/>
          </a:p>
          <a:p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auto</a:t>
            </a:r>
            <a:r>
              <a:rPr lang="en-US" altLang="ko-KR" smtClean="0"/>
              <a:t> : </a:t>
            </a:r>
            <a:r>
              <a:rPr lang="ko-KR" altLang="en-US" smtClean="0"/>
              <a:t>원래</a:t>
            </a:r>
            <a:r>
              <a:rPr lang="en-US" altLang="ko-KR" smtClean="0"/>
              <a:t> </a:t>
            </a:r>
            <a:r>
              <a:rPr lang="ko-KR" altLang="en-US" smtClean="0"/>
              <a:t>배경 이미지 크기대로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ko-KR" altLang="en-US" b="1" smtClean="0"/>
              <a:t>너비 값만 지정 </a:t>
            </a:r>
            <a:r>
              <a:rPr lang="en-US" altLang="ko-KR" smtClean="0"/>
              <a:t>: </a:t>
            </a:r>
            <a:r>
              <a:rPr lang="ko-KR" altLang="en-US" smtClean="0"/>
              <a:t>이미지 가로</a:t>
            </a:r>
            <a:r>
              <a:rPr lang="en-US" altLang="ko-KR" smtClean="0"/>
              <a:t>, </a:t>
            </a:r>
            <a:r>
              <a:rPr lang="ko-KR" altLang="en-US" smtClean="0"/>
              <a:t>세로 비율에 따라 높이 값을 자동으로 계산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certain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긴 부분을 기준으로 </a:t>
            </a:r>
            <a:endParaRPr lang="en-US" altLang="ko-KR" smtClean="0"/>
          </a:p>
          <a:p>
            <a:pPr marL="457200" indent="-457200">
              <a:lnSpc>
                <a:spcPct val="160000"/>
              </a:lnSpc>
            </a:pPr>
            <a:r>
              <a:rPr lang="en-US" altLang="ko-KR" b="1" smtClean="0"/>
              <a:t>cover</a:t>
            </a:r>
            <a:r>
              <a:rPr lang="en-US" altLang="ko-KR" smtClean="0"/>
              <a:t> : </a:t>
            </a:r>
            <a:r>
              <a:rPr lang="ko-KR" altLang="en-US" smtClean="0"/>
              <a:t>이미지 가로</a:t>
            </a:r>
            <a:r>
              <a:rPr lang="en-US" altLang="ko-KR" smtClean="0"/>
              <a:t>,</a:t>
            </a:r>
            <a:r>
              <a:rPr lang="ko-KR" altLang="en-US" smtClean="0"/>
              <a:t>세로 비율에 따라 확대</a:t>
            </a:r>
            <a:r>
              <a:rPr lang="en-US" altLang="ko-KR" smtClean="0"/>
              <a:t>/</a:t>
            </a:r>
            <a:r>
              <a:rPr lang="ko-KR" altLang="en-US" smtClean="0"/>
              <a:t>축소하는데 배경 이미지의 짧은 부분을 기준으로 </a:t>
            </a:r>
            <a:r>
              <a:rPr lang="en-US" altLang="ko-KR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61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74" y="643521"/>
            <a:ext cx="4803419" cy="1736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01" y="2530086"/>
            <a:ext cx="4935271" cy="1902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75" y="4564450"/>
            <a:ext cx="5216770" cy="20043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995" y="643522"/>
            <a:ext cx="5073971" cy="18865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925" y="2719137"/>
            <a:ext cx="4814110" cy="16562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395" y="4714444"/>
            <a:ext cx="5094571" cy="1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background-clip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925219" y="1623462"/>
            <a:ext cx="10637028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이미지나 배경색을 어디까지 적용할지 범위 지정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border-box : </a:t>
            </a:r>
            <a:r>
              <a:rPr lang="ko-KR" altLang="en-US" sz="2000" smtClean="0"/>
              <a:t>테두리</a:t>
            </a:r>
            <a:r>
              <a:rPr lang="en-US" altLang="ko-KR" sz="2000" smtClean="0"/>
              <a:t> </a:t>
            </a:r>
            <a:r>
              <a:rPr lang="ko-KR" altLang="en-US" sz="2000" smtClean="0"/>
              <a:t>부분까지 적용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padding-box : </a:t>
            </a:r>
            <a:r>
              <a:rPr lang="ko-KR" altLang="en-US" sz="2000" smtClean="0"/>
              <a:t>패딩 부분까지 적용</a:t>
            </a:r>
            <a:endParaRPr lang="en-US" altLang="ko-KR" sz="2000" smtClean="0"/>
          </a:p>
          <a:p>
            <a:pPr marL="457200" indent="-457200"/>
            <a:r>
              <a:rPr lang="en-US" altLang="ko-KR" sz="2000" smtClean="0"/>
              <a:t>content-box : </a:t>
            </a:r>
            <a:r>
              <a:rPr lang="ko-KR" altLang="en-US" sz="2000" smtClean="0"/>
              <a:t>마진 부분까지 적용</a:t>
            </a:r>
            <a:endParaRPr lang="en-US" altLang="ko-KR" sz="2000" smtClean="0"/>
          </a:p>
          <a:p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982569"/>
            <a:ext cx="4295775" cy="1724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18" y="2715371"/>
            <a:ext cx="4314825" cy="16097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919" y="4788306"/>
            <a:ext cx="4501013" cy="15939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1603042"/>
            <a:ext cx="3512560" cy="5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92" y="2444542"/>
            <a:ext cx="4586865" cy="26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19" y="4499039"/>
            <a:ext cx="4476028" cy="28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5" y="3675499"/>
            <a:ext cx="4171083" cy="28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5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background-origin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90464" y="1520825"/>
            <a:ext cx="108982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000" smtClean="0"/>
              <a:t>배경 이미지 위치의 기준을 어디로 할지 지정할 수 있다</a:t>
            </a:r>
            <a:r>
              <a:rPr lang="en-US" altLang="ko-KR" sz="2000" smtClean="0"/>
              <a:t>. </a:t>
            </a:r>
            <a:r>
              <a:rPr lang="ko-KR" altLang="en-US" sz="2000" smtClean="0"/>
              <a:t> 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border-box : </a:t>
            </a:r>
            <a:r>
              <a:rPr lang="ko-KR" altLang="en-US" sz="2000" smtClean="0"/>
              <a:t>박스 모델의 가장 외곽인 테두리</a:t>
            </a:r>
            <a:r>
              <a:rPr lang="en-US" altLang="ko-KR" sz="2000" smtClean="0"/>
              <a:t>(border)</a:t>
            </a:r>
            <a:r>
              <a:rPr lang="ko-KR" altLang="en-US" sz="2000" smtClean="0"/>
              <a:t>까지 포함해서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paddign-box : </a:t>
            </a:r>
            <a:r>
              <a:rPr lang="ko-KR" altLang="en-US" sz="2000" smtClean="0"/>
              <a:t>테두리를 빼고 패딩 </a:t>
            </a:r>
            <a:r>
              <a:rPr lang="en-US" altLang="ko-KR" sz="2000" smtClean="0"/>
              <a:t>(padding) </a:t>
            </a:r>
            <a:r>
              <a:rPr lang="ko-KR" altLang="en-US" sz="2000" smtClean="0"/>
              <a:t>범위 안에서 기준</a:t>
            </a:r>
            <a:endParaRPr lang="en-US" altLang="ko-KR" sz="200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smtClean="0"/>
              <a:t>content-box : </a:t>
            </a:r>
            <a:r>
              <a:rPr lang="ko-KR" altLang="en-US" sz="2000" smtClean="0"/>
              <a:t>내용 부분만 기준  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22" y="4197221"/>
            <a:ext cx="408622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23" y="3001736"/>
            <a:ext cx="4057926" cy="1593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35" y="4889189"/>
            <a:ext cx="41243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>
            <a:normAutofit/>
          </a:bodyPr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그러데이션</a:t>
            </a:r>
            <a:r>
              <a:rPr lang="en-US" altLang="ko-KR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효과로 배경 꾸미기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smtClean="0"/>
              <a:t>수직 방향이나 수평 방향으로</a:t>
            </a:r>
            <a:r>
              <a:rPr lang="en-US" altLang="ko-KR" sz="2200" smtClean="0"/>
              <a:t>, </a:t>
            </a:r>
            <a:r>
              <a:rPr lang="ko-KR" altLang="en-US" sz="2200" smtClean="0"/>
              <a:t>혹은 대각선 방향으로 색상이 일정하게 변하는 것</a:t>
            </a:r>
            <a:endParaRPr lang="en-US" altLang="ko-KR" sz="2200" smtClean="0"/>
          </a:p>
          <a:p>
            <a:pPr>
              <a:lnSpc>
                <a:spcPct val="150000"/>
              </a:lnSpc>
            </a:pPr>
            <a:r>
              <a:rPr lang="ko-KR" altLang="en-US" sz="2200" smtClean="0"/>
              <a:t>선형 그러데이션을 지정할 때는 방향과 색상이 필요하다</a:t>
            </a:r>
            <a:endParaRPr lang="en-US" altLang="ko-KR" sz="220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ko-KR" altLang="en-US" sz="2200" b="1" smtClean="0"/>
              <a:t>위치 </a:t>
            </a:r>
            <a:endParaRPr lang="en-US" altLang="ko-KR" sz="2200" b="1"/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to </a:t>
            </a:r>
            <a:r>
              <a:rPr lang="ko-KR" altLang="en-US" sz="2000"/>
              <a:t>와 함께 사용해서 끝나는 위치를 지정한다</a:t>
            </a:r>
            <a:r>
              <a:rPr lang="en-US" altLang="ko-KR" sz="200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 </a:t>
            </a:r>
            <a:r>
              <a:rPr lang="ko-KR" altLang="en-US" sz="2000"/>
              <a:t> </a:t>
            </a:r>
            <a:r>
              <a:rPr lang="en-US" altLang="ko-KR" sz="2000" smtClean="0"/>
              <a:t>to left : </a:t>
            </a:r>
            <a:r>
              <a:rPr lang="ko-KR" altLang="en-US" sz="2000" smtClean="0"/>
              <a:t>오른쪽에서</a:t>
            </a:r>
            <a:r>
              <a:rPr lang="en-US" altLang="ko-KR" sz="2000" smtClean="0"/>
              <a:t> </a:t>
            </a:r>
            <a:r>
              <a:rPr lang="ko-KR" altLang="en-US" sz="2000" smtClean="0"/>
              <a:t>왼쪽으로</a:t>
            </a:r>
            <a:r>
              <a:rPr lang="en-US" altLang="ko-KR" sz="2000" smtClean="0"/>
              <a:t>,  to right : </a:t>
            </a:r>
            <a:r>
              <a:rPr lang="ko-KR" altLang="en-US" sz="2000" smtClean="0"/>
              <a:t>왼쪽에서 오른쪽으로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en-US" altLang="ko-KR" sz="2000" smtClean="0"/>
              <a:t>  to bottom : </a:t>
            </a:r>
            <a:r>
              <a:rPr lang="ko-KR" altLang="en-US" sz="2000" smtClean="0"/>
              <a:t>위에서 아래로</a:t>
            </a:r>
            <a:r>
              <a:rPr lang="en-US" altLang="ko-KR" sz="2000" smtClean="0"/>
              <a:t>,  to top : </a:t>
            </a:r>
            <a:r>
              <a:rPr lang="ko-KR" altLang="en-US" sz="2000" smtClean="0"/>
              <a:t>아래에서 위로 </a:t>
            </a:r>
            <a:endParaRPr lang="en-US" altLang="ko-KR" sz="200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20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0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2) </a:t>
            </a:r>
            <a:r>
              <a:rPr lang="ko-KR" altLang="en-US" sz="2200" b="1" smtClean="0"/>
              <a:t>각도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그라데이션의 각도는 선형 그라데이션 방향을 지정한다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/>
              <a:t> 맨 윗부분이 </a:t>
            </a:r>
            <a:r>
              <a:rPr lang="en-US" altLang="ko-KR" sz="2000"/>
              <a:t>0deg</a:t>
            </a:r>
            <a:r>
              <a:rPr lang="ko-KR" altLang="en-US" sz="2000"/>
              <a:t>이고</a:t>
            </a:r>
            <a:r>
              <a:rPr lang="en-US" altLang="ko-KR" sz="2000"/>
              <a:t>, </a:t>
            </a:r>
            <a:r>
              <a:rPr lang="ko-KR" altLang="en-US" sz="2000"/>
              <a:t>시계 방향으로 회전하면서 </a:t>
            </a:r>
            <a:r>
              <a:rPr lang="en-US" altLang="ko-KR" sz="2000"/>
              <a:t>90deg, 180deg</a:t>
            </a:r>
            <a:r>
              <a:rPr lang="ko-KR" altLang="en-US" sz="2000"/>
              <a:t>가 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/>
              <a:t>270deg</a:t>
            </a:r>
            <a:r>
              <a:rPr lang="ko-KR" altLang="en-US" sz="2000"/>
              <a:t>는 </a:t>
            </a:r>
            <a:r>
              <a:rPr lang="en-US" altLang="ko-KR" sz="2000"/>
              <a:t>–90deg</a:t>
            </a:r>
            <a:r>
              <a:rPr lang="ko-KR" altLang="en-US" sz="2000"/>
              <a:t>와 같다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/>
              <a:t>0deg - </a:t>
            </a:r>
            <a:r>
              <a:rPr lang="ko-KR" altLang="en-US" sz="1800"/>
              <a:t>아래에서 위로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 90deg </a:t>
            </a:r>
            <a:r>
              <a:rPr lang="en-US" altLang="ko-KR" sz="1800"/>
              <a:t>- </a:t>
            </a:r>
            <a:r>
              <a:rPr lang="ko-KR" altLang="en-US" sz="1800"/>
              <a:t>왼쪽에서 오른쪽으로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</a:t>
            </a:r>
            <a:br>
              <a:rPr lang="en-US" altLang="ko-KR" sz="1800" smtClean="0"/>
            </a:br>
            <a:r>
              <a:rPr lang="en-US" altLang="ko-KR" sz="1800" smtClean="0"/>
              <a:t>180deg </a:t>
            </a:r>
            <a:r>
              <a:rPr lang="en-US" altLang="ko-KR" sz="1800"/>
              <a:t>– </a:t>
            </a:r>
            <a:r>
              <a:rPr lang="ko-KR" altLang="en-US" sz="1800"/>
              <a:t>위에서 아래로 바뀌는 </a:t>
            </a:r>
            <a:r>
              <a:rPr lang="ko-KR" altLang="en-US" sz="1800" smtClean="0"/>
              <a:t>것</a:t>
            </a:r>
            <a:r>
              <a:rPr lang="en-US" altLang="ko-KR" sz="1800" smtClean="0"/>
              <a:t>, 270deg </a:t>
            </a:r>
            <a:r>
              <a:rPr lang="en-US" altLang="ko-KR" sz="1800"/>
              <a:t>- </a:t>
            </a:r>
            <a:r>
              <a:rPr lang="ko-KR" altLang="en-US" sz="1800"/>
              <a:t>오른쪽에서 왼쪽으로 바뀌는 것</a:t>
            </a:r>
            <a:endParaRPr lang="en-US" altLang="ko-KR" sz="18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67" y="3865118"/>
            <a:ext cx="1614465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695" y="3886235"/>
            <a:ext cx="1442554" cy="128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11" y="3865118"/>
            <a:ext cx="1517119" cy="13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선형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93103" y="2099325"/>
            <a:ext cx="10767658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b="1" smtClean="0"/>
              <a:t>Prefix</a:t>
            </a:r>
            <a:r>
              <a:rPr lang="ko-KR" altLang="en-US" sz="2200" b="1" smtClean="0"/>
              <a:t>를 사용한 선형 그러데이션과 위치 값</a:t>
            </a:r>
            <a:endParaRPr lang="en-US" altLang="ko-KR" sz="2200" b="1" smtClean="0"/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이전 버전의 브라우저를 고려한다면 구문 앞에 </a:t>
            </a:r>
            <a:r>
              <a:rPr lang="en-US" altLang="ko-KR" sz="2000" smtClean="0"/>
              <a:t>prefix</a:t>
            </a:r>
            <a:r>
              <a:rPr lang="ko-KR" altLang="en-US" sz="2000" smtClean="0"/>
              <a:t>를 붙여 표현해야 한다</a:t>
            </a:r>
            <a:r>
              <a:rPr lang="en-US" altLang="ko-KR" sz="2000" smtClean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2000" smtClean="0"/>
              <a:t>-webkit-linear-gradient(….),  -moz-linear-gradient(…)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2000" smtClean="0"/>
              <a:t>but, </a:t>
            </a:r>
            <a:r>
              <a:rPr lang="ko-KR" altLang="en-US" sz="2000" smtClean="0"/>
              <a:t>각도</a:t>
            </a:r>
            <a:r>
              <a:rPr lang="en-US" altLang="ko-KR" sz="2000" smtClean="0"/>
              <a:t>/</a:t>
            </a:r>
            <a:r>
              <a:rPr lang="ko-KR" altLang="en-US" sz="2000" smtClean="0"/>
              <a:t>위치 표현에 있어서 표준 구문과 일치하지 않음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ko-KR" altLang="en-US" sz="2000" smtClean="0"/>
              <a:t>오른쪽이 </a:t>
            </a:r>
            <a:r>
              <a:rPr lang="en-US" altLang="ko-KR" sz="2000" smtClean="0"/>
              <a:t>0deg</a:t>
            </a:r>
            <a:r>
              <a:rPr lang="ko-KR" altLang="en-US" sz="2000" smtClean="0"/>
              <a:t>이고</a:t>
            </a:r>
            <a:r>
              <a:rPr lang="en-US" altLang="ko-KR" sz="2000" smtClean="0"/>
              <a:t>, </a:t>
            </a:r>
            <a:br>
              <a:rPr lang="en-US" altLang="ko-KR" sz="2000" smtClean="0"/>
            </a:br>
            <a:r>
              <a:rPr lang="ko-KR" altLang="en-US" sz="2000" smtClean="0"/>
              <a:t>시계 방향으로 회전하면서 </a:t>
            </a:r>
            <a:r>
              <a:rPr lang="en-US" altLang="ko-KR" sz="2000" smtClean="0"/>
              <a:t>90deg, 180deg</a:t>
            </a:r>
            <a:r>
              <a:rPr lang="ko-KR" altLang="en-US" sz="2000" smtClean="0"/>
              <a:t>가 된다</a:t>
            </a:r>
            <a:r>
              <a:rPr lang="en-US" altLang="ko-KR" sz="2000" smtClean="0"/>
              <a:t>. 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altLang="ko-KR" sz="1800" smtClean="0"/>
              <a:t>0deg – </a:t>
            </a:r>
            <a:r>
              <a:rPr lang="ko-KR" altLang="en-US" sz="1800" smtClean="0"/>
              <a:t>왼쪽에서 오른쪽으로 바뀌는 것</a:t>
            </a:r>
            <a:r>
              <a:rPr lang="en-US" altLang="ko-KR" sz="1800" smtClean="0"/>
              <a:t>,  90deg – </a:t>
            </a:r>
            <a:r>
              <a:rPr lang="ko-KR" altLang="en-US" sz="1800" smtClean="0"/>
              <a:t>위에서 아래로 바뀌는 것</a:t>
            </a:r>
            <a:endParaRPr lang="en-US" altLang="ko-KR" sz="18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linear-gradient(</a:t>
            </a:r>
            <a:r>
              <a:rPr lang="ko-KR" altLang="en-US" sz="2000" b="1"/>
              <a:t>각도 또는 위치</a:t>
            </a:r>
            <a:r>
              <a:rPr lang="en-US" altLang="ko-KR" sz="2000" b="1"/>
              <a:t>, color-stop, [color-stop,..]); 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349" y="3358436"/>
            <a:ext cx="2404213" cy="17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6" y="848990"/>
            <a:ext cx="4804099" cy="2006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60" y="1376752"/>
            <a:ext cx="4931715" cy="16346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48" y="774344"/>
            <a:ext cx="5204247" cy="421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76" y="3758973"/>
            <a:ext cx="5305360" cy="19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260" y="3704890"/>
            <a:ext cx="5129429" cy="20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색상 스타일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0" y="772680"/>
            <a:ext cx="6582447" cy="33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165" y="3727011"/>
            <a:ext cx="4301404" cy="27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200" smtClean="0"/>
              <a:t>원 또는 타원의 중심에서부터 동심원을 그리며 바깥 방향으로 색상이 바뀐다</a:t>
            </a:r>
            <a:r>
              <a:rPr lang="en-US" altLang="ko-KR" sz="2200" smtClean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AutoNum type="arabicParenR"/>
            </a:pPr>
            <a:r>
              <a:rPr lang="ko-KR" altLang="en-US" sz="2200" smtClean="0"/>
              <a:t>위치</a:t>
            </a:r>
            <a:r>
              <a:rPr lang="en-US" altLang="ko-KR" sz="2200" smtClean="0"/>
              <a:t>: </a:t>
            </a:r>
            <a:r>
              <a:rPr lang="en-US" altLang="ko-KR" sz="2200"/>
              <a:t> </a:t>
            </a:r>
            <a:r>
              <a:rPr lang="ko-KR" altLang="en-US" sz="2200"/>
              <a:t>시작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중심과 끝나는 원</a:t>
            </a:r>
            <a:r>
              <a:rPr lang="en-US" altLang="ko-KR" sz="2200"/>
              <a:t>(</a:t>
            </a:r>
            <a:r>
              <a:rPr lang="ko-KR" altLang="en-US" sz="2200"/>
              <a:t>또는 타원</a:t>
            </a:r>
            <a:r>
              <a:rPr lang="en-US" altLang="ko-KR" sz="2200"/>
              <a:t>)</a:t>
            </a:r>
            <a:r>
              <a:rPr lang="ko-KR" altLang="en-US" sz="2200"/>
              <a:t>의 크기</a:t>
            </a:r>
            <a:endParaRPr lang="en-US" altLang="ko-KR" sz="2200"/>
          </a:p>
          <a:p>
            <a:pPr marL="914400" lvl="1" indent="-457200"/>
            <a:r>
              <a:rPr lang="ko-KR" altLang="en-US" sz="2000"/>
              <a:t>시작하는 원의 중심</a:t>
            </a:r>
            <a:endParaRPr lang="en-US" altLang="ko-KR" sz="2000"/>
          </a:p>
          <a:p>
            <a:pPr marL="914400" lvl="1" indent="-457200"/>
            <a:r>
              <a:rPr lang="ko-KR" altLang="en-US" sz="2000"/>
              <a:t>키워드</a:t>
            </a:r>
            <a:r>
              <a:rPr lang="en-US" altLang="ko-KR" sz="2000"/>
              <a:t>(</a:t>
            </a:r>
            <a:r>
              <a:rPr lang="ko-KR" altLang="en-US" sz="2000"/>
              <a:t>가로</a:t>
            </a:r>
            <a:r>
              <a:rPr lang="en-US" altLang="ko-KR" sz="2000"/>
              <a:t>:left, center, right, </a:t>
            </a:r>
            <a:r>
              <a:rPr lang="ko-KR" altLang="en-US" sz="2000"/>
              <a:t>세로</a:t>
            </a:r>
            <a:r>
              <a:rPr lang="en-US" altLang="ko-KR" sz="2000"/>
              <a:t>: top, center, bottom) </a:t>
            </a:r>
            <a:r>
              <a:rPr lang="ko-KR" altLang="en-US" sz="2000"/>
              <a:t>또는 백분율</a:t>
            </a:r>
            <a:r>
              <a:rPr lang="en-US" altLang="ko-KR" sz="2000"/>
              <a:t>.</a:t>
            </a:r>
          </a:p>
          <a:p>
            <a:pPr marL="914400" lvl="1" indent="-457200"/>
            <a:r>
              <a:rPr lang="ko-KR" altLang="en-US" sz="2000"/>
              <a:t>생략하면 </a:t>
            </a:r>
            <a:r>
              <a:rPr lang="en-US" altLang="ko-KR" sz="2000"/>
              <a:t>center center</a:t>
            </a:r>
            <a:r>
              <a:rPr lang="ko-KR" altLang="en-US" sz="2000"/>
              <a:t>로 인식</a:t>
            </a: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2) </a:t>
            </a:r>
            <a:r>
              <a:rPr lang="ko-KR" altLang="en-US" sz="2200" smtClean="0"/>
              <a:t>모양 </a:t>
            </a:r>
            <a:r>
              <a:rPr lang="en-US" altLang="ko-KR" sz="2200"/>
              <a:t>:</a:t>
            </a:r>
            <a:r>
              <a:rPr lang="ko-KR" altLang="en-US" sz="2200"/>
              <a:t>그라데이션의 모양을 원</a:t>
            </a:r>
            <a:r>
              <a:rPr lang="en-US" altLang="ko-KR" sz="2200"/>
              <a:t>(circle)</a:t>
            </a:r>
            <a:r>
              <a:rPr lang="ko-KR" altLang="en-US" sz="2200"/>
              <a:t>과 타원</a:t>
            </a:r>
            <a:r>
              <a:rPr lang="en-US" altLang="ko-KR" sz="2200"/>
              <a:t>(ellipse) </a:t>
            </a:r>
            <a:r>
              <a:rPr lang="ko-KR" altLang="en-US" sz="2200"/>
              <a:t>중에서 </a:t>
            </a:r>
            <a:r>
              <a:rPr lang="ko-KR" altLang="en-US" sz="2200" smtClean="0"/>
              <a:t>지정</a:t>
            </a:r>
            <a:endParaRPr lang="en-US" altLang="ko-KR" sz="220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2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0" y="887672"/>
            <a:ext cx="7172325" cy="790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80" y="3080171"/>
            <a:ext cx="696277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80" y="5291720"/>
            <a:ext cx="7172325" cy="79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60" y="357771"/>
            <a:ext cx="1595152" cy="19842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144" y="2457422"/>
            <a:ext cx="1787493" cy="1756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144" y="4441378"/>
            <a:ext cx="2031063" cy="198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원형 그러데이션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59318" y="2220622"/>
            <a:ext cx="10435996" cy="456273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200" smtClean="0"/>
              <a:t>3) </a:t>
            </a:r>
            <a:r>
              <a:rPr lang="ko-KR" altLang="en-US" sz="2200" smtClean="0"/>
              <a:t>크기</a:t>
            </a:r>
            <a:endParaRPr lang="en-US" altLang="ko-KR" sz="2200" smtClean="0"/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closest-side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모서리와 만난다</a:t>
            </a:r>
            <a:r>
              <a:rPr lang="en-US" altLang="ko-KR" sz="2000"/>
              <a:t>. </a:t>
            </a:r>
          </a:p>
          <a:p>
            <a:pPr>
              <a:lnSpc>
                <a:spcPct val="160000"/>
              </a:lnSpc>
            </a:pPr>
            <a:r>
              <a:rPr lang="en-US" altLang="ko-KR" sz="2000" b="1" smtClean="0"/>
              <a:t>closest-corner : </a:t>
            </a:r>
            <a:r>
              <a:rPr lang="ko-KR" altLang="en-US" sz="2000" smtClean="0"/>
              <a:t>그러데이션 </a:t>
            </a:r>
            <a:r>
              <a:rPr lang="ko-KR" altLang="en-US" sz="2000"/>
              <a:t>가장자리가 그러데이션 중심에서 가장 가까운 요소의 코너에 닿도록 한다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farthest-side : </a:t>
            </a:r>
            <a:r>
              <a:rPr lang="ko-KR" altLang="en-US" sz="2000" smtClean="0"/>
              <a:t>그라데이션 </a:t>
            </a:r>
            <a:r>
              <a:rPr lang="ko-KR" altLang="en-US" sz="2000"/>
              <a:t>가장자리가 그러데이션 중심에서 가장 멀리 떨어져 있는 모서리와 만날 때까지 그린다</a:t>
            </a:r>
            <a:r>
              <a:rPr lang="en-US" altLang="ko-KR" sz="20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smtClean="0"/>
              <a:t>farthest-corner : </a:t>
            </a:r>
            <a:r>
              <a:rPr lang="ko-KR" altLang="en-US" sz="2000" smtClean="0"/>
              <a:t>그러데이션의 </a:t>
            </a:r>
            <a:r>
              <a:rPr lang="ko-KR" altLang="en-US" sz="2000"/>
              <a:t>가장자리가 그러데이션의 중심에서 가장 멀리 떨어져 있는 코너에 닿도록 한다</a:t>
            </a:r>
            <a:r>
              <a:rPr lang="en-US" altLang="ko-KR" sz="2000"/>
              <a:t>. </a:t>
            </a:r>
            <a:r>
              <a:rPr lang="ko-KR" altLang="en-US" sz="2000"/>
              <a:t>기본 값</a:t>
            </a:r>
            <a:r>
              <a:rPr lang="en-US" altLang="ko-KR" sz="200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000"/>
          </a:p>
          <a:p>
            <a:pPr marL="0" indent="0">
              <a:lnSpc>
                <a:spcPct val="150000"/>
              </a:lnSpc>
              <a:buNone/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pPr marL="457200" indent="-457200">
              <a:lnSpc>
                <a:spcPct val="150000"/>
              </a:lnSpc>
            </a:pPr>
            <a:endParaRPr lang="en-US" altLang="ko-KR" sz="2200" smtClean="0"/>
          </a:p>
          <a:p>
            <a:endParaRPr lang="ko-KR" altLang="en-US" sz="2200"/>
          </a:p>
        </p:txBody>
      </p:sp>
      <p:sp>
        <p:nvSpPr>
          <p:cNvPr id="4" name="TextBox 3"/>
          <p:cNvSpPr txBox="1"/>
          <p:nvPr/>
        </p:nvSpPr>
        <p:spPr>
          <a:xfrm>
            <a:off x="2409037" y="1448809"/>
            <a:ext cx="7199912" cy="4944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/>
              <a:t>radial-gradient(</a:t>
            </a:r>
            <a:r>
              <a:rPr lang="ko-KR" altLang="en-US" sz="2000" b="1"/>
              <a:t>위치</a:t>
            </a:r>
            <a:r>
              <a:rPr lang="en-US" altLang="ko-KR" sz="2000" b="1"/>
              <a:t>, </a:t>
            </a:r>
            <a:r>
              <a:rPr lang="ko-KR" altLang="en-US" sz="2000" b="1"/>
              <a:t>모양</a:t>
            </a:r>
            <a:r>
              <a:rPr lang="en-US" altLang="ko-KR" sz="2000" b="1"/>
              <a:t>, color-stop, [color-stop...])</a:t>
            </a:r>
            <a:endParaRPr lang="ko-KR" altLang="en-US" sz="2000" b="1"/>
          </a:p>
        </p:txBody>
      </p:sp>
      <p:sp>
        <p:nvSpPr>
          <p:cNvPr id="5" name="TextBox 4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62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52" y="4703308"/>
            <a:ext cx="7000875" cy="847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02" y="792032"/>
            <a:ext cx="3381375" cy="1933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202" y="3767332"/>
            <a:ext cx="3400425" cy="2047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52" y="1409603"/>
            <a:ext cx="71532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/>
          <a:lstStyle/>
          <a:p>
            <a:r>
              <a:rPr lang="en-US" altLang="ko-KR" smtClean="0"/>
              <a:t> color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69908" y="2465693"/>
            <a:ext cx="10133046" cy="341632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smtClean="0"/>
              <a:t>텍스트의 색상을 지정하는 속성</a:t>
            </a:r>
            <a:endParaRPr lang="en-US" altLang="ko-KR" sz="2400" smtClean="0"/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/>
          </a:p>
          <a:p>
            <a:pPr>
              <a:lnSpc>
                <a:spcPct val="150000"/>
              </a:lnSpc>
            </a:pPr>
            <a:r>
              <a:rPr lang="ko-KR" altLang="en-US" sz="2400" smtClean="0"/>
              <a:t>예</a:t>
            </a:r>
            <a:r>
              <a:rPr lang="en-US" altLang="ko-KR" sz="2400" smtClean="0"/>
              <a:t>)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{color:red}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{color:#ffff00} </a:t>
            </a:r>
            <a:r>
              <a:rPr lang="ko-KR" altLang="en-US" sz="2400"/>
              <a:t>또는</a:t>
            </a:r>
          </a:p>
          <a:p>
            <a:pPr fontAlgn="base"/>
            <a:r>
              <a:rPr lang="en-US" altLang="ko-KR" sz="2400">
                <a:solidFill>
                  <a:srgbClr val="0070C0"/>
                </a:solidFill>
              </a:rPr>
              <a:t>p {color: rgb(255,0,0)}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09037" y="1448809"/>
            <a:ext cx="719991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/>
              <a:t>color : </a:t>
            </a:r>
            <a:r>
              <a:rPr lang="ko-KR" altLang="en-US" sz="2000" b="1" smtClean="0"/>
              <a:t>색상 값</a:t>
            </a:r>
            <a:endParaRPr lang="ko-KR" altLang="en-US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1091681" y="1541142"/>
            <a:ext cx="13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기본형</a:t>
            </a:r>
            <a:r>
              <a:rPr lang="en-US" altLang="ko-KR" smtClean="0"/>
              <a:t> :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r>
              <a:rPr lang="en-US" altLang="ko-KR" smtClean="0"/>
              <a:t>- </a:t>
            </a:r>
            <a:r>
              <a:rPr lang="en-US" altLang="ko-KR" sz="2800" smtClean="0"/>
              <a:t>16</a:t>
            </a:r>
            <a:r>
              <a:rPr lang="ko-KR" altLang="en-US" sz="2800" smtClean="0"/>
              <a:t>진수 표기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 smtClean="0"/>
              <a:t>1) 16</a:t>
            </a:r>
            <a:r>
              <a:rPr lang="ko-KR" altLang="en-US" sz="2400" smtClean="0"/>
              <a:t>진수 표기 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#ffffff </a:t>
            </a:r>
            <a:r>
              <a:rPr lang="ko-KR" altLang="en-US" sz="2000" smtClean="0"/>
              <a:t>처럼 </a:t>
            </a:r>
            <a:r>
              <a:rPr lang="en-US" altLang="ko-KR" sz="2000" smtClean="0"/>
              <a:t>#</a:t>
            </a:r>
            <a:r>
              <a:rPr lang="ko-KR" altLang="en-US" sz="2000" smtClean="0"/>
              <a:t>과</a:t>
            </a:r>
            <a:r>
              <a:rPr lang="en-US" altLang="ko-KR" sz="2000"/>
              <a:t> </a:t>
            </a:r>
            <a:r>
              <a:rPr lang="ko-KR" altLang="en-US" sz="2000" smtClean="0"/>
              <a:t>함께 </a:t>
            </a:r>
            <a:r>
              <a:rPr lang="en-US" altLang="ko-KR" sz="2000" smtClean="0"/>
              <a:t>6</a:t>
            </a:r>
            <a:r>
              <a:rPr lang="ko-KR" altLang="en-US" sz="2000" smtClean="0"/>
              <a:t>자리의 </a:t>
            </a:r>
            <a:r>
              <a:rPr lang="en-US" altLang="ko-KR" sz="2000" smtClean="0"/>
              <a:t>16</a:t>
            </a:r>
            <a:r>
              <a:rPr lang="ko-KR" altLang="en-US" sz="2000" smtClean="0"/>
              <a:t>진수로 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앞에서부터 두자리씩 묶어 빨강</a:t>
            </a:r>
            <a:r>
              <a:rPr lang="en-US" altLang="ko-KR" sz="2000" smtClean="0"/>
              <a:t>, </a:t>
            </a:r>
            <a:r>
              <a:rPr lang="ko-KR" altLang="en-US" sz="2000" smtClean="0"/>
              <a:t>초록</a:t>
            </a:r>
            <a:r>
              <a:rPr lang="en-US" altLang="ko-KR" sz="2000" smtClean="0"/>
              <a:t>, </a:t>
            </a:r>
            <a:r>
              <a:rPr lang="ko-KR" altLang="en-US" sz="2000" smtClean="0"/>
              <a:t>파랑의 양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하나도 </a:t>
            </a:r>
            <a:r>
              <a:rPr lang="ko-KR" altLang="en-US" sz="2000"/>
              <a:t>섞이지 않았을 때는 </a:t>
            </a:r>
            <a:r>
              <a:rPr lang="en-US" altLang="ko-KR" sz="2000" smtClean="0"/>
              <a:t>00</a:t>
            </a:r>
            <a:r>
              <a:rPr lang="en-US" altLang="ko-KR" sz="2000"/>
              <a:t>, </a:t>
            </a:r>
            <a:r>
              <a:rPr lang="ko-KR" altLang="en-US" sz="2000"/>
              <a:t>가득 섞였을 때는 </a:t>
            </a:r>
            <a:r>
              <a:rPr lang="en-US" altLang="ko-KR" sz="2000" smtClean="0"/>
              <a:t>ff</a:t>
            </a:r>
            <a:r>
              <a:rPr lang="ko-KR" altLang="en-US" sz="2000" smtClean="0"/>
              <a:t>로 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사용할 수 있는 값은 </a:t>
            </a:r>
            <a:r>
              <a:rPr lang="en-US" altLang="ko-KR" sz="2000" smtClean="0"/>
              <a:t>000000(</a:t>
            </a:r>
            <a:r>
              <a:rPr lang="ko-KR" altLang="en-US" sz="2000" smtClean="0"/>
              <a:t>검은색</a:t>
            </a:r>
            <a:r>
              <a:rPr lang="en-US" altLang="ko-KR" sz="2000" smtClean="0"/>
              <a:t>)</a:t>
            </a:r>
            <a:r>
              <a:rPr lang="ko-KR" altLang="en-US" sz="2000" smtClean="0"/>
              <a:t>에서부터 </a:t>
            </a:r>
            <a:r>
              <a:rPr lang="en-US" altLang="ko-KR" sz="2000" smtClean="0"/>
              <a:t>ffffff(</a:t>
            </a:r>
            <a:r>
              <a:rPr lang="ko-KR" altLang="en-US" sz="2000" smtClean="0"/>
              <a:t>흰색</a:t>
            </a:r>
            <a:r>
              <a:rPr lang="en-US" altLang="ko-KR" sz="2000" smtClean="0"/>
              <a:t>)</a:t>
            </a:r>
            <a:r>
              <a:rPr lang="ko-KR" altLang="en-US" sz="2000" smtClean="0"/>
              <a:t>까지</a:t>
            </a:r>
            <a:r>
              <a:rPr lang="en-US" altLang="ko-KR" sz="2000" smtClean="0"/>
              <a:t>.</a:t>
            </a:r>
          </a:p>
          <a:p>
            <a:pPr marL="457200" lvl="1" indent="0" fontAlgn="base">
              <a:lnSpc>
                <a:spcPct val="140000"/>
              </a:lnSpc>
              <a:buNone/>
            </a:pPr>
            <a:r>
              <a:rPr lang="en-US" altLang="ko-KR" sz="2000"/>
              <a:t> </a:t>
            </a:r>
            <a:r>
              <a:rPr lang="en-US" altLang="ko-KR" sz="2000" smtClean="0"/>
              <a:t> cf) </a:t>
            </a:r>
            <a:r>
              <a:rPr lang="ko-KR" altLang="en-US" sz="2000" smtClean="0"/>
              <a:t>웹 색상표 참고 </a:t>
            </a:r>
            <a:endParaRPr lang="en-US" altLang="ko-KR" sz="2000" smtClean="0"/>
          </a:p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 smtClean="0"/>
              <a:t>2) </a:t>
            </a:r>
            <a:r>
              <a:rPr lang="ko-KR" altLang="en-US" sz="2400" smtClean="0"/>
              <a:t>색상 이름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red</a:t>
            </a:r>
            <a:r>
              <a:rPr lang="ko-KR" altLang="en-US" sz="2000"/>
              <a:t>나 </a:t>
            </a:r>
            <a:r>
              <a:rPr lang="en-US" altLang="ko-KR" sz="2000"/>
              <a:t>blue, black </a:t>
            </a:r>
            <a:r>
              <a:rPr lang="ko-KR" altLang="en-US" sz="2000"/>
              <a:t>처럼 알고 있는 색상 이름 사용</a:t>
            </a:r>
            <a:r>
              <a:rPr lang="en-US" altLang="ko-KR" sz="2000"/>
              <a:t>.</a:t>
            </a:r>
            <a:endParaRPr lang="ko-KR" altLang="en-US" sz="2000"/>
          </a:p>
          <a:p>
            <a:pPr marL="0" indent="0" fontAlgn="base">
              <a:lnSpc>
                <a:spcPct val="14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en-US" altLang="ko-KR" sz="2000" smtClean="0"/>
          </a:p>
          <a:p>
            <a:pPr>
              <a:lnSpc>
                <a:spcPct val="15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709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743400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 dirty="0"/>
              <a:t>3) </a:t>
            </a:r>
            <a:r>
              <a:rPr lang="en-US" altLang="ko-KR" sz="2400" dirty="0" err="1" smtClean="0"/>
              <a:t>rgb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rgba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표기법</a:t>
            </a:r>
            <a:endParaRPr lang="en-US" altLang="ko-KR" sz="2400" dirty="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dirty="0" err="1" smtClean="0"/>
              <a:t>color:rgb</a:t>
            </a:r>
            <a:r>
              <a:rPr lang="en-US" altLang="ko-KR" sz="2000" dirty="0" smtClean="0"/>
              <a:t>(255,0,0</a:t>
            </a:r>
            <a:r>
              <a:rPr lang="en-US" altLang="ko-KR" sz="2000" dirty="0"/>
              <a:t>)</a:t>
            </a:r>
            <a:r>
              <a:rPr lang="ko-KR" altLang="en-US" sz="2000" dirty="0"/>
              <a:t>처럼 세 자리의 숫자로 </a:t>
            </a:r>
            <a:r>
              <a:rPr lang="ko-KR" altLang="en-US" sz="2000" dirty="0" smtClean="0"/>
              <a:t>표시</a:t>
            </a:r>
            <a:r>
              <a:rPr lang="en-US" altLang="ko-KR" sz="2000" dirty="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dirty="0" smtClean="0"/>
              <a:t>앞의 </a:t>
            </a:r>
            <a:r>
              <a:rPr lang="ko-KR" altLang="en-US" sz="2000" dirty="0"/>
              <a:t>숫자부터 빨강</a:t>
            </a:r>
            <a:r>
              <a:rPr lang="en-US" altLang="ko-KR" sz="2000" dirty="0"/>
              <a:t>, </a:t>
            </a:r>
            <a:r>
              <a:rPr lang="ko-KR" altLang="en-US" sz="2000" dirty="0"/>
              <a:t>초록</a:t>
            </a:r>
            <a:r>
              <a:rPr lang="en-US" altLang="ko-KR" sz="2000" dirty="0"/>
              <a:t>, </a:t>
            </a:r>
            <a:r>
              <a:rPr lang="ko-KR" altLang="en-US" sz="2000" dirty="0"/>
              <a:t>파랑의 </a:t>
            </a:r>
            <a:r>
              <a:rPr lang="ko-KR" altLang="en-US" sz="2000" dirty="0" smtClean="0"/>
              <a:t>양</a:t>
            </a:r>
            <a:r>
              <a:rPr lang="en-US" altLang="ko-KR" sz="2000" dirty="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dirty="0" smtClean="0"/>
              <a:t>하나도 </a:t>
            </a:r>
            <a:r>
              <a:rPr lang="ko-KR" altLang="en-US" sz="2000" dirty="0"/>
              <a:t>섞이지 않았을 때는 </a:t>
            </a:r>
            <a:r>
              <a:rPr lang="en-US" altLang="ko-KR" sz="2000" dirty="0"/>
              <a:t>0, </a:t>
            </a:r>
            <a:r>
              <a:rPr lang="ko-KR" altLang="en-US" sz="2000" dirty="0"/>
              <a:t>가득 섞였을 때는 </a:t>
            </a:r>
            <a:r>
              <a:rPr lang="en-US" altLang="ko-KR" sz="2000" dirty="0"/>
              <a:t>255</a:t>
            </a:r>
            <a:r>
              <a:rPr lang="ko-KR" altLang="en-US" sz="2000" dirty="0"/>
              <a:t>로 </a:t>
            </a:r>
            <a:r>
              <a:rPr lang="ko-KR" altLang="en-US" sz="2000" dirty="0" smtClean="0"/>
              <a:t>표시</a:t>
            </a:r>
            <a:endParaRPr lang="en-US" altLang="ko-KR" sz="2000" dirty="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dirty="0" smtClean="0"/>
              <a:t>투명도를 조절할 때는 </a:t>
            </a:r>
            <a:r>
              <a:rPr lang="en-US" altLang="ko-KR" sz="2000" dirty="0" err="1" smtClean="0"/>
              <a:t>color:rgb</a:t>
            </a:r>
            <a:r>
              <a:rPr lang="en-US" altLang="ko-KR" sz="2000" dirty="0" smtClean="0"/>
              <a:t>(255,0,0,</a:t>
            </a:r>
            <a:r>
              <a:rPr lang="en-US" altLang="ko-KR" sz="2000" dirty="0" smtClean="0">
                <a:solidFill>
                  <a:srgbClr val="C00000"/>
                </a:solidFill>
              </a:rPr>
              <a:t>.3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처럼 마지막에 </a:t>
            </a:r>
            <a:r>
              <a:rPr lang="ko-KR" altLang="en-US" sz="2000" dirty="0" err="1" smtClean="0"/>
              <a:t>알파값</a:t>
            </a:r>
            <a:r>
              <a:rPr lang="ko-KR" altLang="en-US" sz="2000" dirty="0" smtClean="0"/>
              <a:t> 추가 </a:t>
            </a:r>
            <a:endParaRPr lang="en-US" altLang="ko-KR" sz="2000" dirty="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dirty="0" err="1" smtClean="0"/>
              <a:t>알파값은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불투명도를</a:t>
            </a:r>
            <a:r>
              <a:rPr lang="ko-KR" altLang="en-US" sz="2000" dirty="0" smtClean="0"/>
              <a:t> 나타내는 값으로 </a:t>
            </a:r>
            <a:r>
              <a:rPr lang="en-US" altLang="ko-KR" sz="2000" dirty="0" smtClean="0"/>
              <a:t>0~1 </a:t>
            </a:r>
            <a:r>
              <a:rPr lang="ko-KR" altLang="en-US" sz="2000" dirty="0" smtClean="0"/>
              <a:t>값 중에서 사용</a:t>
            </a:r>
            <a:r>
              <a:rPr lang="en-US" altLang="ko-KR" sz="2000" dirty="0" smtClean="0"/>
              <a:t>(1</a:t>
            </a:r>
            <a:r>
              <a:rPr lang="ko-KR" altLang="en-US" sz="2000" dirty="0" smtClean="0"/>
              <a:t>은 불투명</a:t>
            </a:r>
            <a:r>
              <a:rPr lang="en-US" altLang="ko-KR" sz="2000" dirty="0" smtClean="0"/>
              <a:t>, 0</a:t>
            </a:r>
            <a:r>
              <a:rPr lang="ko-KR" altLang="en-US" sz="2000" dirty="0" smtClean="0"/>
              <a:t>은 완전 투명</a:t>
            </a:r>
            <a:r>
              <a:rPr lang="en-US" altLang="ko-KR" sz="2000" dirty="0" smtClean="0"/>
              <a:t>)</a:t>
            </a:r>
          </a:p>
          <a:p>
            <a:pPr marL="457200" lvl="1" indent="0" fontAlgn="base">
              <a:lnSpc>
                <a:spcPct val="150000"/>
              </a:lnSpc>
              <a:buNone/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빨간색 </a:t>
            </a:r>
            <a:r>
              <a:rPr lang="en-US" altLang="ko-KR" sz="2000" dirty="0"/>
              <a:t>: </a:t>
            </a:r>
            <a:r>
              <a:rPr lang="en-US" altLang="ko-KR" sz="2000" dirty="0" err="1" smtClean="0"/>
              <a:t>rgb</a:t>
            </a:r>
            <a:r>
              <a:rPr lang="en-US" altLang="ko-KR" sz="2000" dirty="0" smtClean="0"/>
              <a:t>(255,0,0), </a:t>
            </a:r>
            <a:r>
              <a:rPr lang="ko-KR" altLang="en-US" sz="2000" dirty="0" smtClean="0"/>
              <a:t>검정색 </a:t>
            </a:r>
            <a:r>
              <a:rPr lang="en-US" altLang="ko-KR" sz="2000" dirty="0"/>
              <a:t>: </a:t>
            </a:r>
            <a:r>
              <a:rPr lang="en-US" altLang="ko-KR" sz="2000" dirty="0" err="1" smtClean="0"/>
              <a:t>rgb</a:t>
            </a:r>
            <a:r>
              <a:rPr lang="en-US" altLang="ko-KR" sz="2000" dirty="0" smtClean="0"/>
              <a:t>(0,0,0)</a:t>
            </a:r>
            <a:br>
              <a:rPr lang="en-US" altLang="ko-KR" sz="2000" dirty="0" smtClean="0"/>
            </a:br>
            <a:r>
              <a:rPr lang="en-US" altLang="ko-KR" sz="2000" dirty="0" smtClean="0"/>
              <a:t>    </a:t>
            </a:r>
            <a:r>
              <a:rPr lang="ko-KR" altLang="en-US" sz="2000" dirty="0" smtClean="0"/>
              <a:t>반투명한 빨간색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rgba</a:t>
            </a:r>
            <a:r>
              <a:rPr lang="en-US" altLang="ko-KR" sz="2000" dirty="0" smtClean="0"/>
              <a:t>(255,0,0,0.5) </a:t>
            </a:r>
            <a:r>
              <a:rPr lang="ko-KR" altLang="en-US" sz="2000" dirty="0" smtClean="0"/>
              <a:t>또는 </a:t>
            </a:r>
            <a:r>
              <a:rPr lang="en-US" altLang="ko-KR" sz="2000" dirty="0" err="1" smtClean="0"/>
              <a:t>rgba</a:t>
            </a:r>
            <a:r>
              <a:rPr lang="en-US" altLang="ko-KR" sz="2000" dirty="0" smtClean="0"/>
              <a:t>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637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65109" y="1380866"/>
            <a:ext cx="10571713" cy="5187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40000"/>
              </a:lnSpc>
              <a:buNone/>
            </a:pPr>
            <a:r>
              <a:rPr lang="en-US" altLang="ko-KR" sz="2400"/>
              <a:t>4) hsl, hsla </a:t>
            </a:r>
            <a:r>
              <a:rPr lang="ko-KR" altLang="en-US" sz="2400"/>
              <a:t>표기</a:t>
            </a:r>
            <a:endParaRPr lang="en-US" altLang="ko-KR" sz="2400" smtClean="0"/>
          </a:p>
          <a:p>
            <a:pPr lvl="1" fontAlgn="base">
              <a:lnSpc>
                <a:spcPct val="140000"/>
              </a:lnSpc>
            </a:pPr>
            <a:r>
              <a:rPr lang="en-US" altLang="ko-KR" sz="2000" smtClean="0"/>
              <a:t>color:hsl(240, 100%, 50%) </a:t>
            </a:r>
            <a:r>
              <a:rPr lang="ko-KR" altLang="en-US" sz="2000" smtClean="0"/>
              <a:t>처럼 </a:t>
            </a:r>
            <a:r>
              <a:rPr lang="ko-KR" altLang="en-US" sz="2000"/>
              <a:t>세 자리의 숫자로 </a:t>
            </a:r>
            <a:r>
              <a:rPr lang="ko-KR" altLang="en-US" sz="2000" smtClean="0"/>
              <a:t>표시</a:t>
            </a:r>
            <a:r>
              <a:rPr lang="en-US" altLang="ko-KR" sz="2000" smtClean="0"/>
              <a:t>. 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앞의 </a:t>
            </a:r>
            <a:r>
              <a:rPr lang="ko-KR" altLang="en-US" sz="2000"/>
              <a:t>숫자부터 </a:t>
            </a:r>
            <a:r>
              <a:rPr lang="ko-KR" altLang="en-US" sz="2000" smtClean="0"/>
              <a:t>색상</a:t>
            </a:r>
            <a:r>
              <a:rPr lang="en-US" altLang="ko-KR" sz="2000" smtClean="0"/>
              <a:t>(hue), </a:t>
            </a:r>
            <a:r>
              <a:rPr lang="ko-KR" altLang="en-US" sz="2000" smtClean="0"/>
              <a:t>채도</a:t>
            </a:r>
            <a:r>
              <a:rPr lang="en-US" altLang="ko-KR" sz="2000" smtClean="0"/>
              <a:t>(saturation), </a:t>
            </a:r>
            <a:r>
              <a:rPr lang="ko-KR" altLang="en-US" sz="2000" smtClean="0"/>
              <a:t>밝기</a:t>
            </a:r>
            <a:r>
              <a:rPr lang="en-US" altLang="ko-KR" sz="2000" smtClean="0"/>
              <a:t>(light)</a:t>
            </a:r>
            <a:r>
              <a:rPr lang="ko-KR" altLang="en-US" sz="2000" smtClean="0"/>
              <a:t>의</a:t>
            </a:r>
            <a:r>
              <a:rPr lang="en-US" altLang="ko-KR" sz="2000" smtClean="0"/>
              <a:t> </a:t>
            </a:r>
            <a:r>
              <a:rPr lang="ko-KR" altLang="en-US" sz="2000" smtClean="0"/>
              <a:t>양</a:t>
            </a:r>
            <a:r>
              <a:rPr lang="en-US" altLang="ko-KR" sz="2000" smtClean="0"/>
              <a:t>.</a:t>
            </a:r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투명도를 조절할 때는 </a:t>
            </a:r>
            <a:r>
              <a:rPr lang="en-US" altLang="ko-KR" sz="2000" smtClean="0"/>
              <a:t>color:hsl(240,100%,50%,</a:t>
            </a:r>
            <a:r>
              <a:rPr lang="en-US" altLang="ko-KR" sz="2000" smtClean="0">
                <a:solidFill>
                  <a:srgbClr val="C00000"/>
                </a:solidFill>
              </a:rPr>
              <a:t>.3</a:t>
            </a:r>
            <a:r>
              <a:rPr lang="en-US" altLang="ko-KR" sz="2000" smtClean="0"/>
              <a:t>) </a:t>
            </a:r>
            <a:r>
              <a:rPr lang="ko-KR" altLang="en-US" sz="2000" smtClean="0"/>
              <a:t>처럼 마지막에 알파값 추가 </a:t>
            </a:r>
            <a:endParaRPr lang="en-US" altLang="ko-KR" sz="2000" smtClean="0"/>
          </a:p>
          <a:p>
            <a:pPr lvl="1" fontAlgn="base">
              <a:lnSpc>
                <a:spcPct val="140000"/>
              </a:lnSpc>
            </a:pPr>
            <a:r>
              <a:rPr lang="ko-KR" altLang="en-US" sz="2000" smtClean="0"/>
              <a:t>알파값은 불투명도를 나타내는 값으로 </a:t>
            </a:r>
            <a:r>
              <a:rPr lang="en-US" altLang="ko-KR" sz="2000" smtClean="0"/>
              <a:t>0~1 </a:t>
            </a:r>
            <a:r>
              <a:rPr lang="ko-KR" altLang="en-US" sz="2000" smtClean="0"/>
              <a:t>값 중에서 사용</a:t>
            </a:r>
            <a:r>
              <a:rPr lang="en-US" altLang="ko-KR" sz="2000" smtClean="0"/>
              <a:t>(1</a:t>
            </a:r>
            <a:r>
              <a:rPr lang="ko-KR" altLang="en-US" sz="2000" smtClean="0"/>
              <a:t>은 불투명</a:t>
            </a:r>
            <a:r>
              <a:rPr lang="en-US" altLang="ko-KR" sz="2000" smtClean="0"/>
              <a:t>, 0</a:t>
            </a:r>
            <a:r>
              <a:rPr lang="ko-KR" altLang="en-US" sz="2000" smtClean="0"/>
              <a:t>은 완전 투명</a:t>
            </a:r>
            <a:r>
              <a:rPr lang="en-US" altLang="ko-KR" sz="2000" smtClean="0"/>
              <a:t>)</a:t>
            </a:r>
          </a:p>
          <a:p>
            <a:pPr marL="457200" lvl="1" indent="0" fontAlgn="base">
              <a:lnSpc>
                <a:spcPct val="150000"/>
              </a:lnSpc>
              <a:buNone/>
            </a:pPr>
            <a:r>
              <a:rPr lang="ko-KR" altLang="en-US" sz="2000" smtClean="0"/>
              <a:t>예</a:t>
            </a:r>
            <a:r>
              <a:rPr lang="en-US" altLang="ko-KR" sz="2000" smtClean="0"/>
              <a:t>) </a:t>
            </a:r>
            <a:r>
              <a:rPr lang="ko-KR" altLang="en-US" sz="2000" smtClean="0"/>
              <a:t>빨간색 </a:t>
            </a:r>
            <a:r>
              <a:rPr lang="en-US" altLang="ko-KR" sz="2000"/>
              <a:t>: </a:t>
            </a:r>
            <a:r>
              <a:rPr lang="en-US" altLang="ko-KR" sz="2000" smtClean="0"/>
              <a:t>hsl(360, 100%, 75%)</a:t>
            </a:r>
            <a:br>
              <a:rPr lang="en-US" altLang="ko-KR" sz="2000" smtClean="0"/>
            </a:br>
            <a:r>
              <a:rPr lang="en-US" altLang="ko-KR" sz="2000" smtClean="0"/>
              <a:t>     </a:t>
            </a:r>
            <a:r>
              <a:rPr lang="ko-KR" altLang="en-US" sz="2000" smtClean="0"/>
              <a:t>반투명한 빨간색 </a:t>
            </a:r>
            <a:r>
              <a:rPr lang="en-US" altLang="ko-KR" sz="2000" smtClean="0"/>
              <a:t>: rgba(255,0,0,0.5) </a:t>
            </a:r>
            <a:r>
              <a:rPr lang="ko-KR" altLang="en-US" sz="2000" smtClean="0"/>
              <a:t>또는 </a:t>
            </a:r>
            <a:r>
              <a:rPr lang="en-US" altLang="ko-KR" sz="2000" smtClean="0"/>
              <a:t>rgba(255,0,0,.5)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2400" smtClean="0"/>
          </a:p>
          <a:p>
            <a:pPr>
              <a:lnSpc>
                <a:spcPct val="150000"/>
              </a:lnSpc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201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웹에서</a:t>
            </a:r>
            <a:r>
              <a:rPr lang="en-US" altLang="ko-KR" smtClean="0"/>
              <a:t> </a:t>
            </a:r>
            <a:r>
              <a:rPr lang="ko-KR" altLang="en-US" smtClean="0"/>
              <a:t>색상 표시 방법 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4" y="1300894"/>
            <a:ext cx="5333582" cy="356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29" y="1548687"/>
            <a:ext cx="3473090" cy="153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3688519"/>
            <a:ext cx="3820102" cy="235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15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배경색과 배경 이미지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84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1441</TotalTime>
  <Words>1094</Words>
  <Application>Microsoft Office PowerPoint</Application>
  <PresentationFormat>와이드스크린</PresentationFormat>
  <Paragraphs>170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HY견고딕</vt:lpstr>
      <vt:lpstr>맑은 고딕</vt:lpstr>
      <vt:lpstr>Arial</vt:lpstr>
      <vt:lpstr>Wingdings</vt:lpstr>
      <vt:lpstr>Office 테마</vt:lpstr>
      <vt:lpstr>색상과 배경 스타일</vt:lpstr>
      <vt:lpstr>PowerPoint 프레젠테이션</vt:lpstr>
      <vt:lpstr>색상 스타일</vt:lpstr>
      <vt:lpstr> color</vt:lpstr>
      <vt:lpstr>웹에서 색상 표시 방법 - 16진수 표기</vt:lpstr>
      <vt:lpstr>웹에서 색상 표시 방법</vt:lpstr>
      <vt:lpstr>웹에서 색상 표시 방법 </vt:lpstr>
      <vt:lpstr>웹에서 색상 표시 방법 </vt:lpstr>
      <vt:lpstr>배경색과 배경 이미지</vt:lpstr>
      <vt:lpstr>background-color</vt:lpstr>
      <vt:lpstr>PowerPoint 프레젠테이션</vt:lpstr>
      <vt:lpstr>background-image</vt:lpstr>
      <vt:lpstr>PowerPoint 프레젠테이션</vt:lpstr>
      <vt:lpstr>background-repeat</vt:lpstr>
      <vt:lpstr>PowerPoint 프레젠테이션</vt:lpstr>
      <vt:lpstr>background-position</vt:lpstr>
      <vt:lpstr>PowerPoint 프레젠테이션</vt:lpstr>
      <vt:lpstr>PowerPoint 프레젠테이션</vt:lpstr>
      <vt:lpstr>background-attachment</vt:lpstr>
      <vt:lpstr>background</vt:lpstr>
      <vt:lpstr>background-size</vt:lpstr>
      <vt:lpstr>PowerPoint 프레젠테이션</vt:lpstr>
      <vt:lpstr>background-clip</vt:lpstr>
      <vt:lpstr>background-origin</vt:lpstr>
      <vt:lpstr>그러데이션 효과로 배경 꾸미기</vt:lpstr>
      <vt:lpstr>선형 그러데이션</vt:lpstr>
      <vt:lpstr>선형 그러데이션</vt:lpstr>
      <vt:lpstr>선형 그러데이션</vt:lpstr>
      <vt:lpstr>PowerPoint 프레젠테이션</vt:lpstr>
      <vt:lpstr>PowerPoint 프레젠테이션</vt:lpstr>
      <vt:lpstr>원형 그러데이션</vt:lpstr>
      <vt:lpstr>PowerPoint 프레젠테이션</vt:lpstr>
      <vt:lpstr>원형 그러데이션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56</cp:revision>
  <dcterms:created xsi:type="dcterms:W3CDTF">2013-09-01T06:28:35Z</dcterms:created>
  <dcterms:modified xsi:type="dcterms:W3CDTF">2015-05-12T04:46:32Z</dcterms:modified>
</cp:coreProperties>
</file>